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382" r:id="rId2"/>
    <p:sldId id="498" r:id="rId3"/>
    <p:sldId id="499" r:id="rId4"/>
    <p:sldId id="493" r:id="rId5"/>
    <p:sldId id="488" r:id="rId6"/>
    <p:sldId id="486" r:id="rId7"/>
    <p:sldId id="495" r:id="rId8"/>
    <p:sldId id="481" r:id="rId9"/>
    <p:sldId id="438" r:id="rId10"/>
    <p:sldId id="497" r:id="rId11"/>
    <p:sldId id="490" r:id="rId12"/>
    <p:sldId id="496" r:id="rId13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FFF"/>
    <a:srgbClr val="FF0000"/>
    <a:srgbClr val="00AC4E"/>
    <a:srgbClr val="CC0000"/>
    <a:srgbClr val="F2A492"/>
    <a:srgbClr val="EB4747"/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598" autoAdjust="0"/>
  </p:normalViewPr>
  <p:slideViewPr>
    <p:cSldViewPr>
      <p:cViewPr varScale="1">
        <p:scale>
          <a:sx n="59" d="100"/>
          <a:sy n="59" d="100"/>
        </p:scale>
        <p:origin x="117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85EE-9E91-4648-92BC-E091E3E5432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C61DF-D7BA-425F-8C89-20DCD1E5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5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F41D36-7007-477D-AFC7-1D0D53117E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2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8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3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C95A-29BC-4DBB-980F-3EB5E3E39D4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1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k@nostroy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207699" y="3673912"/>
            <a:ext cx="8740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новых профессий для развития подземного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освоения городов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12460" y="6004824"/>
            <a:ext cx="9155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по профессиональным квалификациям в строительстве</a:t>
            </a:r>
          </a:p>
          <a:p>
            <a:pPr algn="ctr"/>
            <a:r>
              <a:rPr lang="ru-RU" alt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Ишин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Васильевич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горизонтально направленное бур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0" y="831107"/>
            <a:ext cx="8715666" cy="28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9367"/>
            <a:ext cx="892283" cy="67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510524" y="146929"/>
            <a:ext cx="751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Контрольно-измерительные материалы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B219F1-961C-4DEE-A7B6-54B5C93313F7}" type="slidenum">
              <a:rPr lang="ru-RU" altLang="ru-RU">
                <a:solidFill>
                  <a:srgbClr val="898989"/>
                </a:solidFill>
              </a:rPr>
              <a:pPr eaLnBrk="1" hangingPunct="1"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700"/>
            <a:ext cx="13319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061" y="957263"/>
            <a:ext cx="834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и утвержден СПК комплект оценочных средств для профессиональных квалификаций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«Оператор горизонтально направленного бурения»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36505"/>
              </p:ext>
            </p:extLst>
          </p:nvPr>
        </p:nvGraphicFramePr>
        <p:xfrm>
          <a:off x="179512" y="2455259"/>
          <a:ext cx="5303890" cy="420615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303890"/>
              </a:tblGrid>
              <a:tr h="2591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ЗАДАНИЕ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ВЫПОЛНЕНИЕ ТРУДОВЫХ ДЕЙСТВИЙ В РЕАЛЬНЫХ ИЛИ МОДЕЛЬНЫХ УСЛОВИЯХ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Трудовая функция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Выполнение подготовительных работ и обустройство стройплощадок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Трудовое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 (действия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бурового комплекса ГНБ , агрегатов , оборудования ,механизмов и систем управления к работе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Типовое задание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Выполнить установку буровой установки на точку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забуривания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 произвести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анкерение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заземление, установку рабочего инструмента.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выполнения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задания: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Место (время) выполнения задания : Площадка, объект.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Максимальное время выполнения задания:  1час.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1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98923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требованиям СТО НОСТРОЙ 2.27.17-2011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«Прокладка подземных инженерных коммуникаций методом горизонтального направленного бурения»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Положительное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о соответствии квалификации соискателя положениям профессионального стандарта в части трудовой функции «Выполнение подготовительных работ и обустройство стройплощадок»  принимается при практическом выполнении задания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1920185"/>
            <a:ext cx="362844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заданий из КОС:</a:t>
            </a:r>
          </a:p>
        </p:txBody>
      </p:sp>
      <p:pic>
        <p:nvPicPr>
          <p:cNvPr id="7170" name="Picture 2" descr="Картинки по запросу оператор горизонтально направленное бур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455259"/>
            <a:ext cx="3022811" cy="20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gnb.ru/about-gnb/images/learngnb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4688992"/>
            <a:ext cx="3022811" cy="19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0"/>
            <a:ext cx="7256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в Справочник востребованных на рынке труда, новых и перспективных профессий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22" y="4325025"/>
            <a:ext cx="3022811" cy="2139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70741"/>
            <a:ext cx="912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16.06.2015 г. между Министерством труда и социальной защиты Российской Федерации и Ассоциацией заключено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о взаимодействии и сотрудничестве, направленное на развитие национальной системы квалификаций в строительной отрасли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328" y="2805738"/>
            <a:ext cx="8460480" cy="12618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Результатом этого стало то, что удалось добиться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включения профессии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 комплекса горизонтального направленного бурения в строительстве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» в Справочник востребованных на рынке труда, новых и перспективных профессий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634" y="4201767"/>
            <a:ext cx="5402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справочника профессий позволит формировать предложения о приоритетной разработке и актуализации профессиональных стандартов, а также о первоочередной разработке и актуализации федеральных государственных образовательных стандартов профессионального образования,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65474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916832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spk@nostroy.ru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987-31-50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C8753A-8A88-4E89-BBC1-60C3A0204928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4562030" y="4078222"/>
            <a:ext cx="4546474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представителя строительного сообщества, включая профсоюзы, проектировщиков, изыскателей, градостроителей, производителей строительных материалов, застройщиков, представителей органов власти</a:t>
            </a:r>
          </a:p>
          <a:p>
            <a:pPr algn="ctr"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www.nostroy.ru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Georgia" panose="02040502050405020303" pitchFamily="18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1886773" y="151452"/>
            <a:ext cx="6984776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строительстве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7" y="17050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7574" y="1369278"/>
            <a:ext cx="4104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июля 2014 года  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30231" y="1892753"/>
            <a:ext cx="4358718" cy="24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организация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Ассоциация «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Общероссийская негосударственная некоммерческая организация – общероссийское отраслевое объединение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-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 строителей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None/>
              <a:defRPr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совет по профессиональным квалификациям в строительст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7" y="1380488"/>
            <a:ext cx="4145347" cy="26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nostroy.ru/news_files/2015/10/06/sovet_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8" y="4017639"/>
            <a:ext cx="4182852" cy="27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1691680" y="34455"/>
            <a:ext cx="720787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системы квалификаций в строительстве – важнейшая задача СПК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4604" y="2420888"/>
            <a:ext cx="2232248" cy="2232248"/>
            <a:chOff x="0" y="1886899"/>
            <a:chExt cx="4096682" cy="3479350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886899"/>
              <a:ext cx="4096682" cy="347935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Планируется, утвердить более 100 профессиональных стандартов в сфере строительства</a:t>
              </a: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01907" y="1988806"/>
              <a:ext cx="3737944" cy="327553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90619" y="1916832"/>
            <a:ext cx="2795766" cy="3911716"/>
            <a:chOff x="0" y="1876505"/>
            <a:chExt cx="3941758" cy="3479350"/>
          </a:xfrm>
          <a:solidFill>
            <a:srgbClr val="009900"/>
          </a:solidFill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876505"/>
              <a:ext cx="3941758" cy="347935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B050"/>
              </a:solidFill>
            </a:ln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СПК в строительстве закреплены ПС охватывающие полный цикл функционирования строительной отрасли от изысканий до ценообразования и производства строительных материалов. Уровни квалификаций от 2 до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101907" y="1988806"/>
              <a:ext cx="3737944" cy="32755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940152" y="1412776"/>
            <a:ext cx="2959398" cy="4672189"/>
          </a:xfrm>
          <a:prstGeom prst="roundRect">
            <a:avLst>
              <a:gd name="adj" fmla="val 10000"/>
            </a:avLst>
          </a:prstGeom>
          <a:solidFill>
            <a:srgbClr val="D16309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квалификации происходит: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создания новых квалификаций;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развитие востребованных и перспективных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ПС.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3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827584" y="955924"/>
            <a:ext cx="7747264" cy="5888498"/>
          </a:xfrm>
          <a:prstGeom prst="triangle">
            <a:avLst>
              <a:gd name="adj" fmla="val 513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EA7C3B-1E7C-4877-869B-7004D167AC38}" type="slidenum">
              <a:rPr lang="ru-RU" altLang="ru-RU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0246" y="4846109"/>
            <a:ext cx="7834602" cy="8931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центра оценки квалификаций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912" y="3653056"/>
            <a:ext cx="6696075" cy="9632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комплекта оценочных средств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2628" y="2491234"/>
            <a:ext cx="5961004" cy="8713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квалификаций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56074" y="1329882"/>
            <a:ext cx="5090545" cy="76438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профессионального стандарта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2292" y="5999975"/>
            <a:ext cx="8712200" cy="8444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в Справочник востребованных на рынке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труда, новых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перспективных профессий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610649" y="5706953"/>
            <a:ext cx="419672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566900" y="4608645"/>
            <a:ext cx="468894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70771" y="3352484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0" y="116632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4567809" y="2087491"/>
            <a:ext cx="47063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653458" y="35173"/>
            <a:ext cx="67070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появления новой квалификации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453424" y="1151240"/>
            <a:ext cx="80648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№ 122-ФЗ «О внесении изменений в ТК РФ» от 02 мая 2015 года Трудовой кодекс дополнен статьями, которые </a:t>
            </a:r>
            <a:r>
              <a:rPr lang="ru-RU" altLang="ru-R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вступили в силу с 01 июля 2016 года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Ст.195.3 «Порядок применения профессиональных стандартов» гласит «если настоящим Кодексом, другими федеральными законами и другими нормативными актами Российской Федерации, установлены требования к квалификации, необходимой работнику для выполнения определённой трудовой функции, 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стандарты, в части указанных требований обязательны для исполнения работодателями</a:t>
            </a: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517195" y="166459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Обязательность профессиональных стандартов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139" y="4407296"/>
            <a:ext cx="8622341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частности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установлены для работников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занятых на подземных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работах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ТК РФ Гл.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51.1.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«Особенности регулирования труда работников, занятых на подземных работах»;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24.05.2012 N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506 «Об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проверки соответствия знаний и умений лица, принимаемого на подземные работы, соответствующим квалификационным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 dirty="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736604" y="153387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 для подземного строительства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9900" y="1272060"/>
            <a:ext cx="8352928" cy="118740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ЕКС и ЕТКС не содержали упоминания ряда профессий для подземного строительства силами при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НОСТРОЙ разработано и утверждено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стандартов в области подземного строительства  для рабочих профессий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186" y="5347733"/>
            <a:ext cx="7056784" cy="9979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 комплекса горизонтального направленного бурения в строительстве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(утвержден приказом Минтруда РФ 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1073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22.12.2014)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2186" y="2681024"/>
            <a:ext cx="7056784" cy="10002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Изолировщик на подземных работах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строительстве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(утвержден приказом Минтруда РФ 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1063н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22.12.2014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4000332"/>
            <a:ext cx="7056784" cy="10283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Оператор по управлению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микротоннельным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проходческим комплексом в строительстве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(утвержден приказом Минтруда РФ 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1072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22.12.2014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29900" y="2701613"/>
            <a:ext cx="1080120" cy="9516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404573" y="5428227"/>
            <a:ext cx="1080120" cy="9516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</a:rPr>
              <a:t>3</a:t>
            </a:r>
            <a:endParaRPr lang="ru-RU" sz="3200" b="1" dirty="0"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5536" y="4077072"/>
            <a:ext cx="1080120" cy="9516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112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200" dirty="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736604" y="153387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 для подземного строительства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9632" y="2556098"/>
            <a:ext cx="7156052" cy="1329928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по проектированию подземных инженерных коммуникаций с применением бестраншейных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 (утвержден приказом Минтруда, внесен в реестр профессиональных стандартов)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437112"/>
            <a:ext cx="7154190" cy="1368152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по строительству подземных инженерных коммуникаций с применением бестраншейных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 (утвержден приказом Минтруда, внесен в реестр профессиональных стандартов)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2468" y="2786593"/>
            <a:ext cx="1080120" cy="95164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2468" y="4802892"/>
            <a:ext cx="1080120" cy="93517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202557"/>
            <a:ext cx="7442222" cy="11463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ЕКС и ЕТКС не содержали упоминания ряда профессий для подземного строительства силами при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НОСТРОЙ разработано и утверждено 2 профессиональных стандарта в области подземного строительства  для высококвалифицированных специалистов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475656" y="675533"/>
            <a:ext cx="745232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квалификаций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512" y="1702714"/>
            <a:ext cx="534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01.01.2017 г.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Вступил в силу Федеральный закон № 238-ФЗ «О независимой оценке квалификаций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артинки по запросу федеральный зак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2" y="1723465"/>
            <a:ext cx="333375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0720" y="3495935"/>
            <a:ext cx="5008048" cy="19389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процедура подтверждения соответствия квалификации соискателя положениям профессионального стандарта, проведенная центром оценки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172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405" y="1191659"/>
            <a:ext cx="8229600" cy="5361459"/>
          </a:xfrm>
        </p:spPr>
        <p:txBody>
          <a:bodyPr/>
          <a:lstStyle/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F5A0-B2B0-4724-A9C1-93EFF48FF68F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94929" y="245973"/>
            <a:ext cx="705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оценки квалификаций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196721" y="1130939"/>
            <a:ext cx="8712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июля 2016 года СПК наделил Международную ассоциацию специалистов горизонтально направленного бурения (МАС ГНБ) статусом Центра оценки квалификаций. 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Международную ассоциацию специалистов горизонтально направленного бур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18859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ostroy.ru/news_files/2015/10/06/sovet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3226"/>
            <a:ext cx="3568093" cy="23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92226"/>
              </p:ext>
            </p:extLst>
          </p:nvPr>
        </p:nvGraphicFramePr>
        <p:xfrm>
          <a:off x="196721" y="2214850"/>
          <a:ext cx="8803664" cy="16575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6240"/>
                <a:gridCol w="2464992"/>
                <a:gridCol w="2098108"/>
                <a:gridCol w="2630742"/>
                <a:gridCol w="973582"/>
              </a:tblGrid>
              <a:tr h="26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в Реестре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организации, тел.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деятельности согласно профессиональным стандартам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квалификации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</a:tr>
              <a:tr h="958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ЦОК-16.015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420059, Республика Татарстан, г. Казань, ул. Павлюхина, д. 104                                            Почт.: 420059, Республика Татарстан, г. Казань, а/я 120                                               Тел.: 8(843) 278-86-46                                              E-mail: info@masgnb.ru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ассоциация специалистов горизонтального направленного бурения </a:t>
                      </a: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 ГНБ)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комплекса горизонтального направленного бурения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(Приказ Минтруда России от 22.12.2014 N 1073н)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9" marR="5809" marT="5809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1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</TotalTime>
  <Words>895</Words>
  <Application>Microsoft Office PowerPoint</Application>
  <PresentationFormat>Экран (4:3)</PresentationFormat>
  <Paragraphs>104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Прокопьева Надежда Александровна</cp:lastModifiedBy>
  <cp:revision>257</cp:revision>
  <cp:lastPrinted>2016-08-30T09:42:23Z</cp:lastPrinted>
  <dcterms:created xsi:type="dcterms:W3CDTF">2015-04-01T11:10:58Z</dcterms:created>
  <dcterms:modified xsi:type="dcterms:W3CDTF">2017-04-17T09:48:31Z</dcterms:modified>
</cp:coreProperties>
</file>